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>
      <p:cViewPr varScale="1">
        <p:scale>
          <a:sx n="137" d="100"/>
          <a:sy n="137" d="100"/>
        </p:scale>
        <p:origin x="-560" y="-10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5426544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f02e3d7a8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10f02e3d7a8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0b10aecfbc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10b10aecfbc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0b10aecfbc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10b10aecfbc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0eb13bcf67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0eb13bcf67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0f02e3d7a8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0f02e3d7a8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0b10aecfbc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10b10aecfbc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0b10aecfbc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10b10aecfbc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0b10aecfbc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10b10aecfbc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0b10aecfbc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10b10aecfbc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1a42b20d06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11a42b20d06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1a42b20d06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11a42b20d06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1a42b20d06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11a42b20d06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1a42b20d06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11a42b20d06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1a42b20d06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11a42b20d06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1a42b20d06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11a42b20d06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0b10aecfbc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10b10aecfbc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10b10aecfbc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10b10aecfbc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10b10aecfbc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10b10aecfbc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11a42b20d06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11a42b20d06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10b10aecfbc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10b10aecfbc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10b10aecfbc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10b10aecfbc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10ee7373875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10ee7373875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0eb13bcf67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10eb13bcf67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10eb13bcf67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10eb13bcf67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10b10aecfbc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10b10aecfbc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10b10aecfbc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10b10aecfbc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2.jpeg"/><Relationship Id="rId5" Type="http://schemas.openxmlformats.org/officeDocument/2006/relationships/image" Target="../media/image13.jpeg"/><Relationship Id="rId6" Type="http://schemas.openxmlformats.org/officeDocument/2006/relationships/image" Target="../media/image14.jpeg"/><Relationship Id="rId7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jpeg"/><Relationship Id="rId8" Type="http://schemas.openxmlformats.org/officeDocument/2006/relationships/image" Target="../media/image32.png"/><Relationship Id="rId9" Type="http://schemas.openxmlformats.org/officeDocument/2006/relationships/image" Target="../media/image33.jpeg"/><Relationship Id="rId10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4" Type="http://schemas.openxmlformats.org/officeDocument/2006/relationships/image" Target="../media/image38.jpeg"/><Relationship Id="rId5" Type="http://schemas.openxmlformats.org/officeDocument/2006/relationships/image" Target="../media/image39.jpeg"/><Relationship Id="rId6" Type="http://schemas.openxmlformats.org/officeDocument/2006/relationships/image" Target="../media/image40.jpeg"/><Relationship Id="rId7" Type="http://schemas.openxmlformats.org/officeDocument/2006/relationships/image" Target="../media/image41.jpeg"/><Relationship Id="rId8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4" Type="http://schemas.openxmlformats.org/officeDocument/2006/relationships/image" Target="../media/image44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openxmlformats.org/officeDocument/2006/relationships/image" Target="../media/image47.jpe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4" Type="http://schemas.openxmlformats.org/officeDocument/2006/relationships/image" Target="../media/image49.jpeg"/><Relationship Id="rId5" Type="http://schemas.openxmlformats.org/officeDocument/2006/relationships/image" Target="../media/image50.jpeg"/><Relationship Id="rId6" Type="http://schemas.openxmlformats.org/officeDocument/2006/relationships/image" Target="../media/image51.jpe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 cstate="email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2774050" y="2249025"/>
            <a:ext cx="4078500" cy="1068000"/>
          </a:xfrm>
          <a:prstGeom prst="rect">
            <a:avLst/>
          </a:prstGeom>
          <a:solidFill>
            <a:srgbClr val="EEEEEE">
              <a:alpha val="60790"/>
            </a:srgbClr>
          </a:solidFill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300" b="1">
                <a:solidFill>
                  <a:srgbClr val="134F5C"/>
                </a:solidFill>
                <a:latin typeface="Poppins"/>
                <a:ea typeface="Poppins"/>
                <a:cs typeface="Poppins"/>
                <a:sym typeface="Poppins"/>
              </a:rPr>
              <a:t>Restoring nature on old landfill sites</a:t>
            </a:r>
            <a:endParaRPr sz="3300" b="1">
              <a:solidFill>
                <a:srgbClr val="134F5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5932" y="0"/>
            <a:ext cx="5030868" cy="971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>
            <a:spLocks noGrp="1"/>
          </p:cNvSpPr>
          <p:nvPr>
            <p:ph type="subTitle" idx="1"/>
          </p:nvPr>
        </p:nvSpPr>
        <p:spPr>
          <a:xfrm>
            <a:off x="2562534" y="905164"/>
            <a:ext cx="3620761" cy="70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600" b="1" dirty="0">
                <a:solidFill>
                  <a:srgbClr val="274E13"/>
                </a:solidFill>
                <a:latin typeface="Poppins"/>
                <a:ea typeface="Poppins"/>
                <a:cs typeface="Poppins"/>
                <a:sym typeface="Poppins"/>
              </a:rPr>
              <a:t>Recycle</a:t>
            </a:r>
            <a:endParaRPr sz="6600" b="1" dirty="0">
              <a:solidFill>
                <a:srgbClr val="274E1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3" name="Google Shape;63;p14"/>
          <p:cNvSpPr txBox="1">
            <a:spLocks noGrp="1"/>
          </p:cNvSpPr>
          <p:nvPr>
            <p:ph type="ctrTitle"/>
          </p:nvPr>
        </p:nvSpPr>
        <p:spPr>
          <a:xfrm rot="-1890038">
            <a:off x="124653" y="600232"/>
            <a:ext cx="3127877" cy="81617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6600" b="1" dirty="0">
                <a:solidFill>
                  <a:srgbClr val="5B0F00"/>
                </a:solidFill>
                <a:latin typeface="Poppins"/>
                <a:ea typeface="Poppins"/>
                <a:cs typeface="Poppins"/>
                <a:sym typeface="Poppins"/>
              </a:rPr>
              <a:t>Nature</a:t>
            </a:r>
            <a:endParaRPr sz="6600" b="1" dirty="0">
              <a:solidFill>
                <a:srgbClr val="5B0F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4" name="Google Shape;64;p14"/>
          <p:cNvSpPr txBox="1">
            <a:spLocks noGrp="1"/>
          </p:cNvSpPr>
          <p:nvPr>
            <p:ph type="ctrTitle"/>
          </p:nvPr>
        </p:nvSpPr>
        <p:spPr>
          <a:xfrm rot="1756694">
            <a:off x="5978246" y="725350"/>
            <a:ext cx="3174057" cy="79513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6650" b="1" dirty="0">
                <a:solidFill>
                  <a:srgbClr val="5B0F00"/>
                </a:solidFill>
                <a:latin typeface="Poppins"/>
                <a:ea typeface="Poppins"/>
                <a:cs typeface="Poppins"/>
                <a:sym typeface="Poppins"/>
              </a:rPr>
              <a:t>Habitat</a:t>
            </a:r>
            <a:endParaRPr sz="2910" b="1" dirty="0">
              <a:solidFill>
                <a:srgbClr val="5B0F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5" name="Google Shape;65;p14"/>
          <p:cNvSpPr txBox="1">
            <a:spLocks noGrp="1"/>
          </p:cNvSpPr>
          <p:nvPr>
            <p:ph type="ctrTitle"/>
          </p:nvPr>
        </p:nvSpPr>
        <p:spPr>
          <a:xfrm rot="-432368">
            <a:off x="111303" y="3591463"/>
            <a:ext cx="5572415" cy="81643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6600" b="1" dirty="0">
                <a:solidFill>
                  <a:srgbClr val="5B0F00"/>
                </a:solidFill>
                <a:latin typeface="Poppins"/>
                <a:ea typeface="Poppins"/>
                <a:cs typeface="Poppins"/>
                <a:sym typeface="Poppins"/>
              </a:rPr>
              <a:t>Biodiversity</a:t>
            </a:r>
            <a:endParaRPr sz="6600" b="1" dirty="0">
              <a:solidFill>
                <a:srgbClr val="5B0F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6" name="Google Shape;66;p14"/>
          <p:cNvSpPr txBox="1">
            <a:spLocks noGrp="1"/>
          </p:cNvSpPr>
          <p:nvPr>
            <p:ph type="subTitle" idx="1"/>
          </p:nvPr>
        </p:nvSpPr>
        <p:spPr>
          <a:xfrm rot="1090126">
            <a:off x="5504882" y="3814471"/>
            <a:ext cx="3532840" cy="70791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600" b="1" dirty="0">
                <a:solidFill>
                  <a:srgbClr val="274E13"/>
                </a:solidFill>
                <a:latin typeface="Poppins"/>
                <a:ea typeface="Poppins"/>
                <a:cs typeface="Poppins"/>
                <a:sym typeface="Poppins"/>
              </a:rPr>
              <a:t>Waste</a:t>
            </a:r>
            <a:endParaRPr sz="6600" b="1" dirty="0">
              <a:solidFill>
                <a:srgbClr val="274E1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7" name="Google Shape;67;p14"/>
          <p:cNvSpPr txBox="1">
            <a:spLocks noGrp="1"/>
          </p:cNvSpPr>
          <p:nvPr>
            <p:ph type="subTitle" idx="1"/>
          </p:nvPr>
        </p:nvSpPr>
        <p:spPr>
          <a:xfrm rot="345405">
            <a:off x="1046446" y="2213200"/>
            <a:ext cx="7166833" cy="70811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600" b="1" dirty="0">
                <a:solidFill>
                  <a:srgbClr val="073763"/>
                </a:solidFill>
                <a:latin typeface="Poppins"/>
                <a:ea typeface="Poppins"/>
                <a:cs typeface="Poppins"/>
                <a:sym typeface="Poppins"/>
              </a:rPr>
              <a:t>Habitat creation</a:t>
            </a:r>
            <a:endParaRPr sz="6600" b="1" dirty="0">
              <a:solidFill>
                <a:srgbClr val="07376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8850"/>
            <a:ext cx="9144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 txBox="1">
            <a:spLocks noGrp="1"/>
          </p:cNvSpPr>
          <p:nvPr>
            <p:ph type="title"/>
          </p:nvPr>
        </p:nvSpPr>
        <p:spPr>
          <a:xfrm>
            <a:off x="262800" y="141875"/>
            <a:ext cx="3186300" cy="572700"/>
          </a:xfrm>
          <a:prstGeom prst="rect">
            <a:avLst/>
          </a:prstGeom>
          <a:solidFill>
            <a:srgbClr val="EEEEEE">
              <a:alpha val="72550"/>
            </a:srgb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oppins SemiBold"/>
                <a:ea typeface="Poppins SemiBold"/>
                <a:cs typeface="Poppins SemiBold"/>
                <a:sym typeface="Poppins SemiBold"/>
              </a:rPr>
              <a:t>What is landfill?</a:t>
            </a:r>
            <a:endParaRPr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75" name="Google Shape;75;p15"/>
          <p:cNvSpPr txBox="1"/>
          <p:nvPr/>
        </p:nvSpPr>
        <p:spPr>
          <a:xfrm>
            <a:off x="1305150" y="3052650"/>
            <a:ext cx="6533700" cy="1111200"/>
          </a:xfrm>
          <a:prstGeom prst="rect">
            <a:avLst/>
          </a:prstGeom>
          <a:solidFill>
            <a:srgbClr val="EEEEEE">
              <a:alpha val="7255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rgbClr val="5B0F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 place where we bury household waste in the ground</a:t>
            </a:r>
            <a:endParaRPr sz="2800">
              <a:solidFill>
                <a:srgbClr val="5B0F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>
            <a:spLocks noGrp="1"/>
          </p:cNvSpPr>
          <p:nvPr>
            <p:ph type="title"/>
          </p:nvPr>
        </p:nvSpPr>
        <p:spPr>
          <a:xfrm>
            <a:off x="238125" y="138350"/>
            <a:ext cx="292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oppins SemiBold"/>
                <a:ea typeface="Poppins SemiBold"/>
                <a:cs typeface="Poppins SemiBold"/>
                <a:sym typeface="Poppins SemiBold"/>
              </a:rPr>
              <a:t>What goes in it?</a:t>
            </a:r>
            <a:endParaRPr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81" name="Google Shape;81;p16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56875" y="0"/>
            <a:ext cx="1787124" cy="1881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6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00" y="1641650"/>
            <a:ext cx="4438451" cy="3334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6"/>
          <p:cNvPicPr preferRelativeResize="0"/>
          <p:nvPr/>
        </p:nvPicPr>
        <p:blipFill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413601" y="1857070"/>
            <a:ext cx="4510874" cy="240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>
            <a:spLocks noGrp="1"/>
          </p:cNvSpPr>
          <p:nvPr>
            <p:ph type="title"/>
          </p:nvPr>
        </p:nvSpPr>
        <p:spPr>
          <a:xfrm>
            <a:off x="91800" y="162400"/>
            <a:ext cx="237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oppins SemiBold"/>
                <a:ea typeface="Poppins SemiBold"/>
                <a:cs typeface="Poppins SemiBold"/>
                <a:sym typeface="Poppins SemiBold"/>
              </a:rPr>
              <a:t>Landfill </a:t>
            </a:r>
            <a:endParaRPr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90" name="Google Shape;90;p17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7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4687" y="162399"/>
            <a:ext cx="2433825" cy="224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8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8"/>
          <p:cNvSpPr txBox="1">
            <a:spLocks noGrp="1"/>
          </p:cNvSpPr>
          <p:nvPr>
            <p:ph type="title"/>
          </p:nvPr>
        </p:nvSpPr>
        <p:spPr>
          <a:xfrm>
            <a:off x="1231200" y="142675"/>
            <a:ext cx="6681600" cy="572700"/>
          </a:xfrm>
          <a:prstGeom prst="rect">
            <a:avLst/>
          </a:prstGeom>
          <a:solidFill>
            <a:srgbClr val="EEEEEE">
              <a:alpha val="72550"/>
            </a:srgb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oppins SemiBold"/>
                <a:ea typeface="Poppins SemiBold"/>
                <a:cs typeface="Poppins SemiBold"/>
                <a:sym typeface="Poppins SemiBold"/>
              </a:rPr>
              <a:t>Where does the landfill site come from?</a:t>
            </a:r>
            <a:endParaRPr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98" name="Google Shape;98;p18"/>
          <p:cNvSpPr txBox="1"/>
          <p:nvPr/>
        </p:nvSpPr>
        <p:spPr>
          <a:xfrm>
            <a:off x="285575" y="848616"/>
            <a:ext cx="2758800" cy="12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100"/>
              <a:buFont typeface="Poppins SemiBold"/>
              <a:buChar char="●"/>
            </a:pPr>
            <a:r>
              <a:rPr lang="en-GB" sz="2100">
                <a:solidFill>
                  <a:srgbClr val="FF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Forests</a:t>
            </a:r>
            <a:endParaRPr sz="2100">
              <a:solidFill>
                <a:srgbClr val="FF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100"/>
              <a:buFont typeface="Poppins SemiBold"/>
              <a:buChar char="●"/>
            </a:pPr>
            <a:r>
              <a:rPr lang="en-GB" sz="2100">
                <a:solidFill>
                  <a:srgbClr val="FF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Meadows</a:t>
            </a:r>
            <a:endParaRPr sz="2100">
              <a:solidFill>
                <a:srgbClr val="FF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100"/>
              <a:buFont typeface="Poppins SemiBold"/>
              <a:buChar char="●"/>
            </a:pPr>
            <a:r>
              <a:rPr lang="en-GB" sz="2100">
                <a:solidFill>
                  <a:srgbClr val="FF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Rivers</a:t>
            </a:r>
            <a:endParaRPr sz="2100">
              <a:solidFill>
                <a:srgbClr val="FF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99" name="Google Shape;99;p18"/>
          <p:cNvSpPr txBox="1"/>
          <p:nvPr/>
        </p:nvSpPr>
        <p:spPr>
          <a:xfrm>
            <a:off x="285575" y="2571750"/>
            <a:ext cx="3194400" cy="1251300"/>
          </a:xfrm>
          <a:prstGeom prst="rect">
            <a:avLst/>
          </a:prstGeom>
          <a:solidFill>
            <a:srgbClr val="EEEEEE">
              <a:alpha val="7255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100"/>
              <a:buFont typeface="Poppins SemiBold"/>
              <a:buChar char="●"/>
            </a:pPr>
            <a:r>
              <a:rPr lang="en-GB" sz="2100">
                <a:solidFill>
                  <a:srgbClr val="FF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 home for nature</a:t>
            </a:r>
            <a:endParaRPr sz="2100">
              <a:solidFill>
                <a:srgbClr val="FF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100"/>
              <a:buFont typeface="Poppins SemiBold"/>
              <a:buChar char="●"/>
            </a:pPr>
            <a:r>
              <a:rPr lang="en-GB" sz="2100">
                <a:solidFill>
                  <a:srgbClr val="FF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Habitats</a:t>
            </a:r>
            <a:endParaRPr sz="2100">
              <a:solidFill>
                <a:srgbClr val="FF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457200" lvl="0" indent="-3619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100"/>
              <a:buFont typeface="Poppins SemiBold"/>
              <a:buChar char="●"/>
            </a:pPr>
            <a:r>
              <a:rPr lang="en-GB" sz="2100">
                <a:solidFill>
                  <a:srgbClr val="FF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Biodiversity</a:t>
            </a:r>
            <a:endParaRPr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9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290611" cy="210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9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53925" y="0"/>
            <a:ext cx="2590076" cy="2433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9"/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90600" y="0"/>
            <a:ext cx="4263318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9"/>
          <p:cNvPicPr preferRelativeResize="0"/>
          <p:nvPr/>
        </p:nvPicPr>
        <p:blipFill rotWithShape="1"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102475"/>
            <a:ext cx="2290601" cy="299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9"/>
          <p:cNvPicPr preferRelativeResize="0"/>
          <p:nvPr/>
        </p:nvPicPr>
        <p:blipFill rotWithShape="1"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53925" y="2433294"/>
            <a:ext cx="2590075" cy="2710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0"/>
          <p:cNvSpPr txBox="1">
            <a:spLocks noGrp="1"/>
          </p:cNvSpPr>
          <p:nvPr>
            <p:ph type="title"/>
          </p:nvPr>
        </p:nvSpPr>
        <p:spPr>
          <a:xfrm>
            <a:off x="311700" y="929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oppins SemiBold"/>
                <a:ea typeface="Poppins SemiBold"/>
                <a:cs typeface="Poppins SemiBold"/>
                <a:sym typeface="Poppins SemiBold"/>
              </a:rPr>
              <a:t>Now dig your hole!</a:t>
            </a:r>
            <a:endParaRPr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114" name="Google Shape;114;p20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9150" y="606350"/>
            <a:ext cx="6805701" cy="4537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1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643"/>
          <a:stretch/>
        </p:blipFill>
        <p:spPr>
          <a:xfrm>
            <a:off x="0" y="43600"/>
            <a:ext cx="9144000" cy="5080675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1"/>
          <p:cNvSpPr txBox="1">
            <a:spLocks noGrp="1"/>
          </p:cNvSpPr>
          <p:nvPr>
            <p:ph type="title"/>
          </p:nvPr>
        </p:nvSpPr>
        <p:spPr>
          <a:xfrm>
            <a:off x="311700" y="43600"/>
            <a:ext cx="3762000" cy="902100"/>
          </a:xfrm>
          <a:prstGeom prst="rect">
            <a:avLst/>
          </a:prstGeom>
          <a:solidFill>
            <a:srgbClr val="EEEEEE">
              <a:alpha val="60790"/>
            </a:srgb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oppins SemiBold"/>
                <a:ea typeface="Poppins SemiBold"/>
                <a:cs typeface="Poppins SemiBold"/>
                <a:sym typeface="Poppins SemiBold"/>
              </a:rPr>
              <a:t>And start to fill it with household waste……</a:t>
            </a:r>
            <a:endParaRPr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2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2"/>
          <p:cNvSpPr txBox="1">
            <a:spLocks noGrp="1"/>
          </p:cNvSpPr>
          <p:nvPr>
            <p:ph type="title"/>
          </p:nvPr>
        </p:nvSpPr>
        <p:spPr>
          <a:xfrm>
            <a:off x="311700" y="112525"/>
            <a:ext cx="3034500" cy="572700"/>
          </a:xfrm>
          <a:prstGeom prst="rect">
            <a:avLst/>
          </a:prstGeom>
          <a:solidFill>
            <a:srgbClr val="EEEEEE">
              <a:alpha val="60790"/>
            </a:srgb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oppins SemiBold"/>
                <a:ea typeface="Poppins SemiBold"/>
                <a:cs typeface="Poppins SemiBold"/>
                <a:sym typeface="Poppins SemiBold"/>
              </a:rPr>
              <a:t>Until it’s full…….</a:t>
            </a:r>
            <a:endParaRPr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3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3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3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44800"/>
          </a:xfrm>
          <a:prstGeom prst="rect">
            <a:avLst/>
          </a:prstGeom>
          <a:solidFill>
            <a:srgbClr val="EEEEEE">
              <a:alpha val="72550"/>
            </a:srgb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4C113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How long does it take to breakdown household waste?</a:t>
            </a:r>
            <a:endParaRPr>
              <a:solidFill>
                <a:srgbClr val="4C113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34" name="Google Shape;134;p23"/>
          <p:cNvSpPr txBox="1">
            <a:spLocks noGrp="1"/>
          </p:cNvSpPr>
          <p:nvPr>
            <p:ph type="title"/>
          </p:nvPr>
        </p:nvSpPr>
        <p:spPr>
          <a:xfrm>
            <a:off x="3182700" y="4227350"/>
            <a:ext cx="2778600" cy="544800"/>
          </a:xfrm>
          <a:prstGeom prst="rect">
            <a:avLst/>
          </a:prstGeom>
          <a:solidFill>
            <a:srgbClr val="EEEEEE">
              <a:alpha val="72550"/>
            </a:srgb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4C113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Plastic bottles</a:t>
            </a:r>
            <a:endParaRPr>
              <a:solidFill>
                <a:srgbClr val="4C113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35" name="Google Shape;135;p23"/>
          <p:cNvSpPr txBox="1">
            <a:spLocks noGrp="1"/>
          </p:cNvSpPr>
          <p:nvPr>
            <p:ph type="title"/>
          </p:nvPr>
        </p:nvSpPr>
        <p:spPr>
          <a:xfrm>
            <a:off x="225250" y="1615450"/>
            <a:ext cx="2524500" cy="1978200"/>
          </a:xfrm>
          <a:prstGeom prst="rect">
            <a:avLst/>
          </a:prstGeom>
          <a:solidFill>
            <a:srgbClr val="EEEEEE">
              <a:alpha val="72550"/>
            </a:srgb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45720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C1130"/>
              </a:buClr>
              <a:buSzPts val="2800"/>
              <a:buFont typeface="Poppins SemiBold"/>
              <a:buChar char="●"/>
            </a:pPr>
            <a:r>
              <a:rPr lang="en-GB">
                <a:solidFill>
                  <a:srgbClr val="4C113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100 years</a:t>
            </a:r>
            <a:endParaRPr>
              <a:solidFill>
                <a:srgbClr val="4C113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45720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C1130"/>
              </a:buClr>
              <a:buSzPts val="2800"/>
              <a:buFont typeface="Poppins SemiBold"/>
              <a:buChar char="●"/>
            </a:pPr>
            <a:r>
              <a:rPr lang="en-GB">
                <a:solidFill>
                  <a:srgbClr val="4C113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200 years</a:t>
            </a:r>
            <a:endParaRPr>
              <a:solidFill>
                <a:srgbClr val="4C113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45720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C1130"/>
              </a:buClr>
              <a:buSzPts val="2800"/>
              <a:buFont typeface="Poppins SemiBold"/>
              <a:buChar char="●"/>
            </a:pPr>
            <a:r>
              <a:rPr lang="en-GB">
                <a:solidFill>
                  <a:srgbClr val="4C113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400 years</a:t>
            </a:r>
            <a:endParaRPr>
              <a:solidFill>
                <a:srgbClr val="4C113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24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4"/>
          <p:cNvSpPr txBox="1">
            <a:spLocks noGrp="1"/>
          </p:cNvSpPr>
          <p:nvPr>
            <p:ph type="title"/>
          </p:nvPr>
        </p:nvSpPr>
        <p:spPr>
          <a:xfrm>
            <a:off x="3477300" y="80925"/>
            <a:ext cx="2189400" cy="544800"/>
          </a:xfrm>
          <a:prstGeom prst="rect">
            <a:avLst/>
          </a:prstGeom>
          <a:solidFill>
            <a:srgbClr val="EEEEEE">
              <a:alpha val="72550"/>
            </a:srgb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4C113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Plastic bags</a:t>
            </a:r>
            <a:endParaRPr>
              <a:solidFill>
                <a:srgbClr val="4C113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42" name="Google Shape;142;p24"/>
          <p:cNvSpPr txBox="1">
            <a:spLocks noGrp="1"/>
          </p:cNvSpPr>
          <p:nvPr>
            <p:ph type="title"/>
          </p:nvPr>
        </p:nvSpPr>
        <p:spPr>
          <a:xfrm>
            <a:off x="225250" y="1615450"/>
            <a:ext cx="2902800" cy="1963500"/>
          </a:xfrm>
          <a:prstGeom prst="rect">
            <a:avLst/>
          </a:prstGeom>
          <a:solidFill>
            <a:srgbClr val="EEEEEE">
              <a:alpha val="72550"/>
            </a:srgb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766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C1130"/>
              </a:buClr>
              <a:buSzPts val="2820"/>
              <a:buFont typeface="Poppins SemiBold"/>
              <a:buChar char="●"/>
            </a:pPr>
            <a:r>
              <a:rPr lang="en-GB" sz="2820">
                <a:solidFill>
                  <a:srgbClr val="4C113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500 years</a:t>
            </a:r>
            <a:endParaRPr sz="2820">
              <a:solidFill>
                <a:srgbClr val="4C113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457200" lvl="0" indent="-40766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C1130"/>
              </a:buClr>
              <a:buSzPts val="2820"/>
              <a:buFont typeface="Poppins SemiBold"/>
              <a:buChar char="●"/>
            </a:pPr>
            <a:r>
              <a:rPr lang="en-GB" sz="2820">
                <a:solidFill>
                  <a:srgbClr val="4C113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800 years</a:t>
            </a:r>
            <a:endParaRPr sz="2820">
              <a:solidFill>
                <a:srgbClr val="4C113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457200" lvl="0" indent="-40766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C1130"/>
              </a:buClr>
              <a:buSzPts val="2820"/>
              <a:buFont typeface="Poppins SemiBold"/>
              <a:buChar char="●"/>
            </a:pPr>
            <a:r>
              <a:rPr lang="en-GB" sz="2820">
                <a:solidFill>
                  <a:srgbClr val="4C113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1000 years</a:t>
            </a:r>
            <a:endParaRPr sz="2820">
              <a:solidFill>
                <a:srgbClr val="4C113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25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3998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5"/>
          <p:cNvSpPr txBox="1">
            <a:spLocks noGrp="1"/>
          </p:cNvSpPr>
          <p:nvPr>
            <p:ph type="title"/>
          </p:nvPr>
        </p:nvSpPr>
        <p:spPr>
          <a:xfrm>
            <a:off x="3535500" y="139125"/>
            <a:ext cx="2073000" cy="515700"/>
          </a:xfrm>
          <a:prstGeom prst="rect">
            <a:avLst/>
          </a:prstGeom>
          <a:solidFill>
            <a:srgbClr val="EEEEEE">
              <a:alpha val="72550"/>
            </a:srgb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4C113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Tin cans</a:t>
            </a:r>
            <a:endParaRPr>
              <a:solidFill>
                <a:srgbClr val="4C113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49" name="Google Shape;149;p25"/>
          <p:cNvSpPr txBox="1">
            <a:spLocks noGrp="1"/>
          </p:cNvSpPr>
          <p:nvPr>
            <p:ph type="title"/>
          </p:nvPr>
        </p:nvSpPr>
        <p:spPr>
          <a:xfrm>
            <a:off x="225250" y="1615450"/>
            <a:ext cx="2524500" cy="1978200"/>
          </a:xfrm>
          <a:prstGeom prst="rect">
            <a:avLst/>
          </a:prstGeom>
          <a:solidFill>
            <a:srgbClr val="EEEEEE">
              <a:alpha val="72550"/>
            </a:srgb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45720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C1130"/>
              </a:buClr>
              <a:buSzPts val="2800"/>
              <a:buFont typeface="Poppins SemiBold"/>
              <a:buChar char="●"/>
            </a:pPr>
            <a:r>
              <a:rPr lang="en-GB">
                <a:solidFill>
                  <a:srgbClr val="4C113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30 years</a:t>
            </a:r>
            <a:endParaRPr>
              <a:solidFill>
                <a:srgbClr val="4C113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45720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C1130"/>
              </a:buClr>
              <a:buSzPts val="2800"/>
              <a:buFont typeface="Poppins SemiBold"/>
              <a:buChar char="●"/>
            </a:pPr>
            <a:r>
              <a:rPr lang="en-GB">
                <a:solidFill>
                  <a:srgbClr val="4C113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50 years</a:t>
            </a:r>
            <a:endParaRPr>
              <a:solidFill>
                <a:srgbClr val="4C113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45720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C1130"/>
              </a:buClr>
              <a:buSzPts val="2800"/>
              <a:buFont typeface="Poppins SemiBold"/>
              <a:buChar char="●"/>
            </a:pPr>
            <a:r>
              <a:rPr lang="en-GB">
                <a:solidFill>
                  <a:srgbClr val="4C113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90 years</a:t>
            </a:r>
            <a:endParaRPr>
              <a:solidFill>
                <a:srgbClr val="4C113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26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6"/>
          <p:cNvSpPr txBox="1">
            <a:spLocks noGrp="1"/>
          </p:cNvSpPr>
          <p:nvPr>
            <p:ph type="title"/>
          </p:nvPr>
        </p:nvSpPr>
        <p:spPr>
          <a:xfrm>
            <a:off x="3804600" y="110025"/>
            <a:ext cx="1534800" cy="544800"/>
          </a:xfrm>
          <a:prstGeom prst="rect">
            <a:avLst/>
          </a:prstGeom>
          <a:solidFill>
            <a:srgbClr val="EEEEEE">
              <a:alpha val="72550"/>
            </a:srgb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4C113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Glass</a:t>
            </a:r>
            <a:endParaRPr>
              <a:solidFill>
                <a:srgbClr val="4C113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56" name="Google Shape;156;p26"/>
          <p:cNvSpPr txBox="1">
            <a:spLocks noGrp="1"/>
          </p:cNvSpPr>
          <p:nvPr>
            <p:ph type="title"/>
          </p:nvPr>
        </p:nvSpPr>
        <p:spPr>
          <a:xfrm>
            <a:off x="225250" y="1615450"/>
            <a:ext cx="4066800" cy="1978200"/>
          </a:xfrm>
          <a:prstGeom prst="rect">
            <a:avLst/>
          </a:prstGeom>
          <a:solidFill>
            <a:srgbClr val="EEEEEE">
              <a:alpha val="72550"/>
            </a:srgb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45720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C1130"/>
              </a:buClr>
              <a:buSzPts val="2800"/>
              <a:buFont typeface="Poppins SemiBold"/>
              <a:buChar char="●"/>
            </a:pPr>
            <a:r>
              <a:rPr lang="en-GB">
                <a:solidFill>
                  <a:srgbClr val="4C113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100,000 years</a:t>
            </a:r>
            <a:endParaRPr>
              <a:solidFill>
                <a:srgbClr val="4C113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45720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C1130"/>
              </a:buClr>
              <a:buSzPts val="2800"/>
              <a:buFont typeface="Poppins SemiBold"/>
              <a:buChar char="●"/>
            </a:pPr>
            <a:r>
              <a:rPr lang="en-GB">
                <a:solidFill>
                  <a:srgbClr val="4C113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200,000 years</a:t>
            </a:r>
            <a:endParaRPr>
              <a:solidFill>
                <a:srgbClr val="4C113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45720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C1130"/>
              </a:buClr>
              <a:buSzPts val="2800"/>
              <a:buFont typeface="Poppins SemiBold"/>
              <a:buChar char="●"/>
            </a:pPr>
            <a:r>
              <a:rPr lang="en-GB">
                <a:solidFill>
                  <a:srgbClr val="4C113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1,000,000 years</a:t>
            </a:r>
            <a:endParaRPr>
              <a:solidFill>
                <a:srgbClr val="4C113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27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7"/>
          <p:cNvSpPr txBox="1">
            <a:spLocks noGrp="1"/>
          </p:cNvSpPr>
          <p:nvPr>
            <p:ph type="title"/>
          </p:nvPr>
        </p:nvSpPr>
        <p:spPr>
          <a:xfrm>
            <a:off x="3681000" y="124575"/>
            <a:ext cx="1782000" cy="690300"/>
          </a:xfrm>
          <a:prstGeom prst="rect">
            <a:avLst/>
          </a:prstGeom>
          <a:solidFill>
            <a:srgbClr val="EEEEEE">
              <a:alpha val="72550"/>
            </a:srgbClr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4C113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Clothes</a:t>
            </a:r>
            <a:endParaRPr>
              <a:solidFill>
                <a:srgbClr val="4C113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63" name="Google Shape;163;p27"/>
          <p:cNvSpPr txBox="1">
            <a:spLocks noGrp="1"/>
          </p:cNvSpPr>
          <p:nvPr>
            <p:ph type="title"/>
          </p:nvPr>
        </p:nvSpPr>
        <p:spPr>
          <a:xfrm>
            <a:off x="225250" y="1615450"/>
            <a:ext cx="2524500" cy="1978200"/>
          </a:xfrm>
          <a:prstGeom prst="rect">
            <a:avLst/>
          </a:prstGeom>
          <a:solidFill>
            <a:srgbClr val="EEEEEE">
              <a:alpha val="72550"/>
            </a:srgb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45720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C1130"/>
              </a:buClr>
              <a:buSzPts val="2800"/>
              <a:buFont typeface="Poppins SemiBold"/>
              <a:buChar char="●"/>
            </a:pPr>
            <a:r>
              <a:rPr lang="en-GB">
                <a:solidFill>
                  <a:srgbClr val="4C113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1 month</a:t>
            </a:r>
            <a:endParaRPr>
              <a:solidFill>
                <a:srgbClr val="4C113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45720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C1130"/>
              </a:buClr>
              <a:buSzPts val="2800"/>
              <a:buFont typeface="Poppins SemiBold"/>
              <a:buChar char="●"/>
            </a:pPr>
            <a:r>
              <a:rPr lang="en-GB">
                <a:solidFill>
                  <a:srgbClr val="4C113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3 months</a:t>
            </a:r>
            <a:endParaRPr>
              <a:solidFill>
                <a:srgbClr val="4C113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45720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C1130"/>
              </a:buClr>
              <a:buSzPts val="2800"/>
              <a:buFont typeface="Poppins SemiBold"/>
              <a:buChar char="●"/>
            </a:pPr>
            <a:r>
              <a:rPr lang="en-GB">
                <a:solidFill>
                  <a:srgbClr val="4C113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5 months</a:t>
            </a:r>
            <a:endParaRPr>
              <a:solidFill>
                <a:srgbClr val="4C113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28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8"/>
          <p:cNvSpPr txBox="1">
            <a:spLocks noGrp="1"/>
          </p:cNvSpPr>
          <p:nvPr>
            <p:ph type="title"/>
          </p:nvPr>
        </p:nvSpPr>
        <p:spPr>
          <a:xfrm>
            <a:off x="3455525" y="0"/>
            <a:ext cx="2553300" cy="573900"/>
          </a:xfrm>
          <a:prstGeom prst="rect">
            <a:avLst/>
          </a:prstGeom>
          <a:solidFill>
            <a:srgbClr val="EEEEEE">
              <a:alpha val="72550"/>
            </a:srgb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4C113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Food waste</a:t>
            </a:r>
            <a:endParaRPr>
              <a:solidFill>
                <a:srgbClr val="4C113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70" name="Google Shape;170;p28"/>
          <p:cNvSpPr txBox="1">
            <a:spLocks noGrp="1"/>
          </p:cNvSpPr>
          <p:nvPr>
            <p:ph type="title"/>
          </p:nvPr>
        </p:nvSpPr>
        <p:spPr>
          <a:xfrm>
            <a:off x="225250" y="1615450"/>
            <a:ext cx="2524500" cy="1978200"/>
          </a:xfrm>
          <a:prstGeom prst="rect">
            <a:avLst/>
          </a:prstGeom>
          <a:solidFill>
            <a:srgbClr val="EEEEEE">
              <a:alpha val="72550"/>
            </a:srgb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45720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C1130"/>
              </a:buClr>
              <a:buSzPts val="2800"/>
              <a:buFont typeface="Poppins SemiBold"/>
              <a:buChar char="●"/>
            </a:pPr>
            <a:r>
              <a:rPr lang="en-GB">
                <a:solidFill>
                  <a:srgbClr val="4C113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1 week</a:t>
            </a:r>
            <a:endParaRPr>
              <a:solidFill>
                <a:srgbClr val="4C113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45720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C1130"/>
              </a:buClr>
              <a:buSzPts val="2800"/>
              <a:buFont typeface="Poppins SemiBold"/>
              <a:buChar char="●"/>
            </a:pPr>
            <a:r>
              <a:rPr lang="en-GB">
                <a:solidFill>
                  <a:srgbClr val="4C113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1 month</a:t>
            </a:r>
            <a:endParaRPr>
              <a:solidFill>
                <a:srgbClr val="4C113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457200" lvl="0" indent="-406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C1130"/>
              </a:buClr>
              <a:buSzPts val="2800"/>
              <a:buFont typeface="Poppins SemiBold"/>
              <a:buChar char="●"/>
            </a:pPr>
            <a:r>
              <a:rPr lang="en-GB">
                <a:solidFill>
                  <a:srgbClr val="4C113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2 months</a:t>
            </a:r>
            <a:endParaRPr>
              <a:solidFill>
                <a:srgbClr val="4C113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29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9"/>
          <p:cNvSpPr txBox="1">
            <a:spLocks noGrp="1"/>
          </p:cNvSpPr>
          <p:nvPr>
            <p:ph type="title"/>
          </p:nvPr>
        </p:nvSpPr>
        <p:spPr>
          <a:xfrm>
            <a:off x="0" y="47050"/>
            <a:ext cx="4859400" cy="878700"/>
          </a:xfrm>
          <a:prstGeom prst="rect">
            <a:avLst/>
          </a:prstGeom>
          <a:solidFill>
            <a:srgbClr val="EEEEEE">
              <a:alpha val="72550"/>
            </a:srgbClr>
          </a:solidFill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4C113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So what can we do to reduce what goes into landfill?</a:t>
            </a:r>
            <a:endParaRPr>
              <a:solidFill>
                <a:srgbClr val="4C113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177" name="Google Shape;177;p29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09850" y="533850"/>
            <a:ext cx="1334150" cy="1124575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9"/>
          <p:cNvSpPr txBox="1">
            <a:spLocks noGrp="1"/>
          </p:cNvSpPr>
          <p:nvPr>
            <p:ph type="subTitle" idx="4294967295"/>
          </p:nvPr>
        </p:nvSpPr>
        <p:spPr>
          <a:xfrm rot="-621501">
            <a:off x="481425" y="2050463"/>
            <a:ext cx="4424814" cy="70811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3000" b="1">
                <a:solidFill>
                  <a:srgbClr val="073763"/>
                </a:solidFill>
                <a:latin typeface="Poppins"/>
                <a:ea typeface="Poppins"/>
                <a:cs typeface="Poppins"/>
                <a:sym typeface="Poppins"/>
              </a:rPr>
              <a:t>Reduce packaging</a:t>
            </a:r>
            <a:endParaRPr sz="3000" b="1">
              <a:solidFill>
                <a:srgbClr val="07376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9" name="Google Shape;179;p29"/>
          <p:cNvSpPr txBox="1">
            <a:spLocks noGrp="1"/>
          </p:cNvSpPr>
          <p:nvPr>
            <p:ph type="subTitle" idx="4294967295"/>
          </p:nvPr>
        </p:nvSpPr>
        <p:spPr>
          <a:xfrm rot="793327">
            <a:off x="823320" y="3557030"/>
            <a:ext cx="3635782" cy="70817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3000" b="1">
                <a:solidFill>
                  <a:srgbClr val="073763"/>
                </a:solidFill>
                <a:latin typeface="Poppins"/>
                <a:ea typeface="Poppins"/>
                <a:cs typeface="Poppins"/>
                <a:sym typeface="Poppins"/>
              </a:rPr>
              <a:t>Consume less</a:t>
            </a:r>
            <a:endParaRPr sz="3000" b="1">
              <a:solidFill>
                <a:srgbClr val="07376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0" name="Google Shape;180;p29"/>
          <p:cNvSpPr txBox="1">
            <a:spLocks noGrp="1"/>
          </p:cNvSpPr>
          <p:nvPr>
            <p:ph type="subTitle" idx="4294967295"/>
          </p:nvPr>
        </p:nvSpPr>
        <p:spPr>
          <a:xfrm rot="-621395">
            <a:off x="4680777" y="2353938"/>
            <a:ext cx="3090551" cy="70811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3000" b="1">
                <a:solidFill>
                  <a:srgbClr val="073763"/>
                </a:solidFill>
                <a:latin typeface="Poppins"/>
                <a:ea typeface="Poppins"/>
                <a:cs typeface="Poppins"/>
                <a:sym typeface="Poppins"/>
              </a:rPr>
              <a:t>Sort our waste</a:t>
            </a:r>
            <a:endParaRPr sz="3000" b="1">
              <a:solidFill>
                <a:srgbClr val="07376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1" name="Google Shape;181;p29"/>
          <p:cNvSpPr txBox="1">
            <a:spLocks noGrp="1"/>
          </p:cNvSpPr>
          <p:nvPr>
            <p:ph type="subTitle" idx="4294967295"/>
          </p:nvPr>
        </p:nvSpPr>
        <p:spPr>
          <a:xfrm rot="918336">
            <a:off x="3817742" y="3786692"/>
            <a:ext cx="3524301" cy="70820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3000" b="1">
                <a:solidFill>
                  <a:srgbClr val="073763"/>
                </a:solidFill>
                <a:latin typeface="Poppins"/>
                <a:ea typeface="Poppins"/>
                <a:cs typeface="Poppins"/>
                <a:sym typeface="Poppins"/>
              </a:rPr>
              <a:t>Repair items</a:t>
            </a:r>
            <a:endParaRPr sz="3000" b="1">
              <a:solidFill>
                <a:srgbClr val="07376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>
            <a:spLocks noGrp="1"/>
          </p:cNvSpPr>
          <p:nvPr>
            <p:ph type="title"/>
          </p:nvPr>
        </p:nvSpPr>
        <p:spPr>
          <a:xfrm>
            <a:off x="217100" y="1087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oppins"/>
                <a:ea typeface="Poppins"/>
                <a:cs typeface="Poppins"/>
                <a:sym typeface="Poppins"/>
              </a:rPr>
              <a:t>Recycling</a:t>
            </a:r>
            <a:r>
              <a:rPr lang="en-GB"/>
              <a:t>	</a:t>
            </a:r>
            <a:r>
              <a:rPr lang="en-GB">
                <a:latin typeface="Poppins"/>
                <a:ea typeface="Poppins"/>
                <a:cs typeface="Poppins"/>
                <a:sym typeface="Poppins"/>
              </a:rPr>
              <a:t>Sort this pile of rubbish!</a:t>
            </a:r>
            <a:r>
              <a:rPr lang="en-GB"/>
              <a:t>		</a:t>
            </a:r>
            <a:endParaRPr/>
          </a:p>
        </p:txBody>
      </p:sp>
      <p:pic>
        <p:nvPicPr>
          <p:cNvPr id="188" name="Google Shape;18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124825"/>
            <a:ext cx="6211624" cy="301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30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1" y="645100"/>
            <a:ext cx="1858941" cy="144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30"/>
          <p:cNvPicPr preferRelativeResize="0"/>
          <p:nvPr/>
        </p:nvPicPr>
        <p:blipFill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3600" y="533175"/>
            <a:ext cx="1555350" cy="155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30"/>
          <p:cNvPicPr preferRelativeResize="0"/>
          <p:nvPr/>
        </p:nvPicPr>
        <p:blipFill rotWithShape="1"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5400000">
            <a:off x="7477737" y="1034613"/>
            <a:ext cx="1258900" cy="5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30"/>
          <p:cNvPicPr preferRelativeResize="0"/>
          <p:nvPr/>
        </p:nvPicPr>
        <p:blipFill rotWithShape="1"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7100" y="958275"/>
            <a:ext cx="1635525" cy="103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915175" y="801425"/>
            <a:ext cx="2381250" cy="158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30"/>
          <p:cNvPicPr preferRelativeResize="0"/>
          <p:nvPr/>
        </p:nvPicPr>
        <p:blipFill rotWithShape="1">
          <a:blip r:embed="rId9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71287" y="3568267"/>
            <a:ext cx="1555350" cy="979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30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101" y="3540700"/>
            <a:ext cx="1858941" cy="144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30"/>
          <p:cNvPicPr preferRelativeResize="0"/>
          <p:nvPr/>
        </p:nvPicPr>
        <p:blipFill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6050" y="3428775"/>
            <a:ext cx="1555350" cy="155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30"/>
          <p:cNvPicPr preferRelativeResize="0"/>
          <p:nvPr/>
        </p:nvPicPr>
        <p:blipFill rotWithShape="1"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5400000">
            <a:off x="3523362" y="3781988"/>
            <a:ext cx="1258900" cy="55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30"/>
          <p:cNvPicPr preferRelativeResize="0"/>
          <p:nvPr/>
        </p:nvPicPr>
        <p:blipFill>
          <a:blip r:embed="rId10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6778" y="2382575"/>
            <a:ext cx="1203872" cy="209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668863" y="2987713"/>
            <a:ext cx="2381250" cy="158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1"/>
          <p:cNvSpPr txBox="1">
            <a:spLocks noGrp="1"/>
          </p:cNvSpPr>
          <p:nvPr>
            <p:ph type="title"/>
          </p:nvPr>
        </p:nvSpPr>
        <p:spPr>
          <a:xfrm>
            <a:off x="311700" y="1223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oppins SemiBold"/>
                <a:ea typeface="Poppins SemiBold"/>
                <a:cs typeface="Poppins SemiBold"/>
                <a:sym typeface="Poppins SemiBold"/>
              </a:rPr>
              <a:t>Something we can all do…….. </a:t>
            </a:r>
            <a:endParaRPr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205" name="Google Shape;205;p31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52"/>
          <a:stretch/>
        </p:blipFill>
        <p:spPr>
          <a:xfrm>
            <a:off x="0" y="22925"/>
            <a:ext cx="9224024" cy="512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32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32"/>
          <p:cNvSpPr txBox="1">
            <a:spLocks noGrp="1"/>
          </p:cNvSpPr>
          <p:nvPr>
            <p:ph type="title"/>
          </p:nvPr>
        </p:nvSpPr>
        <p:spPr>
          <a:xfrm>
            <a:off x="152925" y="68625"/>
            <a:ext cx="6801300" cy="516600"/>
          </a:xfrm>
          <a:prstGeom prst="rect">
            <a:avLst/>
          </a:prstGeom>
          <a:solidFill>
            <a:srgbClr val="EEEEEE">
              <a:alpha val="72550"/>
            </a:srgb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4C113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Can nature return to this old landfill site?</a:t>
            </a:r>
            <a:endParaRPr>
              <a:solidFill>
                <a:srgbClr val="4C113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33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33"/>
          <p:cNvSpPr txBox="1">
            <a:spLocks noGrp="1"/>
          </p:cNvSpPr>
          <p:nvPr>
            <p:ph type="title"/>
          </p:nvPr>
        </p:nvSpPr>
        <p:spPr>
          <a:xfrm>
            <a:off x="311700" y="559025"/>
            <a:ext cx="8520600" cy="572700"/>
          </a:xfrm>
          <a:prstGeom prst="rect">
            <a:avLst/>
          </a:prstGeom>
          <a:solidFill>
            <a:srgbClr val="EEEEEE">
              <a:alpha val="60790"/>
            </a:srgb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oppins SemiBold"/>
                <a:ea typeface="Poppins SemiBold"/>
                <a:cs typeface="Poppins SemiBold"/>
                <a:sym typeface="Poppins SemiBold"/>
              </a:rPr>
              <a:t>But first…… containing the waste and cap with soil</a:t>
            </a:r>
            <a:endParaRPr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34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3997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34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878025"/>
            <a:ext cx="1381850" cy="126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34"/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81850" y="3874075"/>
            <a:ext cx="2264673" cy="1261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34"/>
          <p:cNvPicPr preferRelativeResize="0"/>
          <p:nvPr/>
        </p:nvPicPr>
        <p:blipFill rotWithShape="1"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46525" y="3874074"/>
            <a:ext cx="1485220" cy="1261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34"/>
          <p:cNvPicPr preferRelativeResize="0"/>
          <p:nvPr/>
        </p:nvPicPr>
        <p:blipFill rotWithShape="1"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31750" y="3874075"/>
            <a:ext cx="2351048" cy="1261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34"/>
          <p:cNvPicPr preferRelativeResize="0"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82800" y="3874075"/>
            <a:ext cx="1661200" cy="1261525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34"/>
          <p:cNvSpPr txBox="1">
            <a:spLocks noGrp="1"/>
          </p:cNvSpPr>
          <p:nvPr>
            <p:ph type="title"/>
          </p:nvPr>
        </p:nvSpPr>
        <p:spPr>
          <a:xfrm>
            <a:off x="1323750" y="204225"/>
            <a:ext cx="6801300" cy="516600"/>
          </a:xfrm>
          <a:prstGeom prst="rect">
            <a:avLst/>
          </a:prstGeom>
          <a:solidFill>
            <a:srgbClr val="EEEEEE">
              <a:alpha val="72550"/>
            </a:srgb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4C113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Will nature just return to this location?</a:t>
            </a:r>
            <a:endParaRPr>
              <a:solidFill>
                <a:srgbClr val="4C113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3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36" name="Google Shape;236;p35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950176" y="-2012223"/>
            <a:ext cx="5162550" cy="9186999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35"/>
          <p:cNvSpPr txBox="1">
            <a:spLocks noGrp="1"/>
          </p:cNvSpPr>
          <p:nvPr>
            <p:ph type="title"/>
          </p:nvPr>
        </p:nvSpPr>
        <p:spPr>
          <a:xfrm>
            <a:off x="192475" y="121650"/>
            <a:ext cx="6655200" cy="636600"/>
          </a:xfrm>
          <a:prstGeom prst="rect">
            <a:avLst/>
          </a:prstGeom>
          <a:solidFill>
            <a:srgbClr val="EEEEEE">
              <a:alpha val="72550"/>
            </a:srgbClr>
          </a:solidFill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oppins SemiBold"/>
                <a:ea typeface="Poppins SemiBold"/>
                <a:cs typeface="Poppins SemiBold"/>
                <a:sym typeface="Poppins SemiBold"/>
              </a:rPr>
              <a:t>We can give nature a helping hand</a:t>
            </a:r>
            <a:endParaRPr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238" name="Google Shape;238;p35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4975" y="1949396"/>
            <a:ext cx="5669975" cy="319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36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36"/>
          <p:cNvSpPr txBox="1">
            <a:spLocks noGrp="1"/>
          </p:cNvSpPr>
          <p:nvPr>
            <p:ph type="title"/>
          </p:nvPr>
        </p:nvSpPr>
        <p:spPr>
          <a:xfrm>
            <a:off x="0" y="38400"/>
            <a:ext cx="8117100" cy="546900"/>
          </a:xfrm>
          <a:prstGeom prst="rect">
            <a:avLst/>
          </a:prstGeom>
          <a:solidFill>
            <a:srgbClr val="EEEEEE">
              <a:alpha val="72550"/>
            </a:srgbClr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oppins SemiBold"/>
                <a:ea typeface="Poppins SemiBold"/>
                <a:cs typeface="Poppins SemiBold"/>
                <a:sym typeface="Poppins SemiBold"/>
              </a:rPr>
              <a:t>Can we restore it back to what it was like before?</a:t>
            </a:r>
            <a:endParaRPr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45" name="Google Shape;245;p36"/>
          <p:cNvSpPr txBox="1"/>
          <p:nvPr/>
        </p:nvSpPr>
        <p:spPr>
          <a:xfrm>
            <a:off x="374250" y="2792450"/>
            <a:ext cx="4289400" cy="1046700"/>
          </a:xfrm>
          <a:prstGeom prst="rect">
            <a:avLst/>
          </a:prstGeom>
          <a:solidFill>
            <a:srgbClr val="EEEEEE">
              <a:alpha val="7255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We call this wilding or recreating habitats</a:t>
            </a:r>
            <a:endParaRPr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7"/>
          <p:cNvSpPr txBox="1">
            <a:spLocks noGrp="1"/>
          </p:cNvSpPr>
          <p:nvPr>
            <p:ph type="title"/>
          </p:nvPr>
        </p:nvSpPr>
        <p:spPr>
          <a:xfrm>
            <a:off x="152900" y="153900"/>
            <a:ext cx="4164300" cy="143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oppins SemiBold"/>
                <a:ea typeface="Poppins SemiBold"/>
                <a:cs typeface="Poppins SemiBold"/>
                <a:sym typeface="Poppins SemiBold"/>
              </a:rPr>
              <a:t>There are 4 landfill sites in north Wales being restored to nature</a:t>
            </a:r>
            <a:endParaRPr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251" name="Google Shape;251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1990" y="0"/>
            <a:ext cx="4608667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37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614450"/>
            <a:ext cx="4572000" cy="3529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38" descr="A picture containing diagram&#10;&#10;Description automatically generated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818319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38"/>
          <p:cNvSpPr txBox="1">
            <a:spLocks noGrp="1"/>
          </p:cNvSpPr>
          <p:nvPr>
            <p:ph type="title"/>
          </p:nvPr>
        </p:nvSpPr>
        <p:spPr>
          <a:xfrm>
            <a:off x="4345800" y="0"/>
            <a:ext cx="4798200" cy="5049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oppins SemiBold"/>
                <a:ea typeface="Poppins SemiBold"/>
                <a:cs typeface="Poppins SemiBold"/>
                <a:sym typeface="Poppins SemiBold"/>
              </a:rPr>
              <a:t>Designing the new habitats</a:t>
            </a:r>
            <a:endParaRPr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259" name="Google Shape;259;p38"/>
          <p:cNvPicPr preferRelativeResize="0"/>
          <p:nvPr/>
        </p:nvPicPr>
        <p:blipFill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3349" y="2881026"/>
            <a:ext cx="3050650" cy="2287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38"/>
          <p:cNvPicPr preferRelativeResize="0"/>
          <p:nvPr/>
        </p:nvPicPr>
        <p:blipFill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78050"/>
            <a:ext cx="3321277" cy="24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38"/>
          <p:cNvPicPr preferRelativeResize="0"/>
          <p:nvPr/>
        </p:nvPicPr>
        <p:blipFill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3350" y="504900"/>
            <a:ext cx="3050650" cy="23761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2" name="Google Shape;262;p38"/>
          <p:cNvCxnSpPr>
            <a:stCxn id="259" idx="1"/>
          </p:cNvCxnSpPr>
          <p:nvPr/>
        </p:nvCxnSpPr>
        <p:spPr>
          <a:xfrm rot="10800000">
            <a:off x="4056949" y="2732614"/>
            <a:ext cx="2036400" cy="12924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63" name="Google Shape;263;p38"/>
          <p:cNvCxnSpPr>
            <a:stCxn id="261" idx="1"/>
          </p:cNvCxnSpPr>
          <p:nvPr/>
        </p:nvCxnSpPr>
        <p:spPr>
          <a:xfrm rot="10800000">
            <a:off x="3533150" y="1137963"/>
            <a:ext cx="2560200" cy="5550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64" name="Google Shape;264;p38"/>
          <p:cNvCxnSpPr>
            <a:stCxn id="260" idx="0"/>
          </p:cNvCxnSpPr>
          <p:nvPr/>
        </p:nvCxnSpPr>
        <p:spPr>
          <a:xfrm rot="10800000" flipH="1">
            <a:off x="1660639" y="939550"/>
            <a:ext cx="86100" cy="17385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9"/>
          <p:cNvSpPr txBox="1">
            <a:spLocks noGrp="1"/>
          </p:cNvSpPr>
          <p:nvPr>
            <p:ph type="title"/>
          </p:nvPr>
        </p:nvSpPr>
        <p:spPr>
          <a:xfrm>
            <a:off x="145600" y="122075"/>
            <a:ext cx="3758100" cy="112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oppins Medium"/>
                <a:ea typeface="Poppins Medium"/>
                <a:cs typeface="Poppins Medium"/>
                <a:sym typeface="Poppins Medium"/>
              </a:rPr>
              <a:t>Where do you fit in?</a:t>
            </a:r>
            <a:endParaRPr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270" name="Google Shape;270;p39"/>
          <p:cNvSpPr txBox="1">
            <a:spLocks noGrp="1"/>
          </p:cNvSpPr>
          <p:nvPr>
            <p:ph type="body" idx="1"/>
          </p:nvPr>
        </p:nvSpPr>
        <p:spPr>
          <a:xfrm>
            <a:off x="145600" y="1395675"/>
            <a:ext cx="4726500" cy="324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"/>
              <a:buChar char="●"/>
            </a:pPr>
            <a:r>
              <a:rPr lang="en-GB" sz="2000">
                <a:latin typeface="Poppins"/>
                <a:ea typeface="Poppins"/>
                <a:cs typeface="Poppins"/>
                <a:sym typeface="Poppins"/>
              </a:rPr>
              <a:t>Join the school Eco council</a:t>
            </a:r>
            <a:endParaRPr sz="2000"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"/>
              <a:buChar char="●"/>
            </a:pPr>
            <a:r>
              <a:rPr lang="en-GB" sz="2000">
                <a:latin typeface="Poppins"/>
                <a:ea typeface="Poppins"/>
                <a:cs typeface="Poppins"/>
                <a:sym typeface="Poppins"/>
              </a:rPr>
              <a:t>Start reducing household waste</a:t>
            </a:r>
            <a:endParaRPr sz="2000"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"/>
              <a:buChar char="●"/>
            </a:pPr>
            <a:r>
              <a:rPr lang="en-GB" sz="2000">
                <a:latin typeface="Poppins"/>
                <a:ea typeface="Poppins"/>
                <a:cs typeface="Poppins"/>
                <a:sym typeface="Poppins"/>
              </a:rPr>
              <a:t>Do a school ground survey - STEM</a:t>
            </a:r>
            <a:endParaRPr sz="2000"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"/>
              <a:buChar char="●"/>
            </a:pPr>
            <a:r>
              <a:rPr lang="en-GB" sz="2000">
                <a:latin typeface="Poppins"/>
                <a:ea typeface="Poppins"/>
                <a:cs typeface="Poppins"/>
                <a:sym typeface="Poppins"/>
              </a:rPr>
              <a:t>Create a habitat at school </a:t>
            </a:r>
            <a:endParaRPr sz="2000"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Poppins"/>
              <a:buChar char="●"/>
            </a:pPr>
            <a:r>
              <a:rPr lang="en-GB" sz="2000">
                <a:latin typeface="Poppins"/>
                <a:ea typeface="Poppins"/>
                <a:cs typeface="Poppins"/>
                <a:sym typeface="Poppins"/>
              </a:rPr>
              <a:t>Share your experiences on social media #greenrevolution</a:t>
            </a:r>
            <a:endParaRPr sz="200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72" name="Google Shape;27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34708" y="0"/>
            <a:ext cx="400929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263</Words>
  <Application>Microsoft Macintosh PowerPoint</Application>
  <PresentationFormat>On-screen Show (16:9)</PresentationFormat>
  <Paragraphs>67</Paragraphs>
  <Slides>27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Simple Light</vt:lpstr>
      <vt:lpstr>PowerPoint Presentation</vt:lpstr>
      <vt:lpstr>Nature</vt:lpstr>
      <vt:lpstr>What is landfill?</vt:lpstr>
      <vt:lpstr>What goes in it?</vt:lpstr>
      <vt:lpstr>Landfill </vt:lpstr>
      <vt:lpstr>Where does the landfill site come from?</vt:lpstr>
      <vt:lpstr>PowerPoint Presentation</vt:lpstr>
      <vt:lpstr>Now dig your hole!</vt:lpstr>
      <vt:lpstr>And start to fill it with household waste……</vt:lpstr>
      <vt:lpstr>Until it’s full…….</vt:lpstr>
      <vt:lpstr>How long does it take to breakdown household waste?</vt:lpstr>
      <vt:lpstr>Plastic bags</vt:lpstr>
      <vt:lpstr>Tin cans</vt:lpstr>
      <vt:lpstr>Glass</vt:lpstr>
      <vt:lpstr>Clothes</vt:lpstr>
      <vt:lpstr>Food waste</vt:lpstr>
      <vt:lpstr>So what can we do to reduce what goes into landfill?</vt:lpstr>
      <vt:lpstr>Recycling Sort this pile of rubbish!  </vt:lpstr>
      <vt:lpstr>Something we can all do…….. </vt:lpstr>
      <vt:lpstr>Can nature return to this old landfill site?</vt:lpstr>
      <vt:lpstr>But first…… containing the waste and cap with soil</vt:lpstr>
      <vt:lpstr>Will nature just return to this location?</vt:lpstr>
      <vt:lpstr>PowerPoint Presentation</vt:lpstr>
      <vt:lpstr>Can we restore it back to what it was like before?</vt:lpstr>
      <vt:lpstr>There are 4 landfill sites in north Wales being restored to nature </vt:lpstr>
      <vt:lpstr>Designing the new habitats</vt:lpstr>
      <vt:lpstr>Where do you fit in?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Jim Langley</cp:lastModifiedBy>
  <cp:revision>5</cp:revision>
  <dcterms:modified xsi:type="dcterms:W3CDTF">2022-03-14T11:36:30Z</dcterms:modified>
</cp:coreProperties>
</file>